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71" r:id="rId2"/>
    <p:sldId id="267" r:id="rId3"/>
    <p:sldId id="269" r:id="rId4"/>
    <p:sldId id="273" r:id="rId5"/>
    <p:sldId id="298" r:id="rId6"/>
    <p:sldId id="299" r:id="rId7"/>
    <p:sldId id="302" r:id="rId8"/>
    <p:sldId id="300" r:id="rId9"/>
    <p:sldId id="301" r:id="rId10"/>
    <p:sldId id="280" r:id="rId11"/>
    <p:sldId id="303" r:id="rId12"/>
    <p:sldId id="304" r:id="rId13"/>
    <p:sldId id="289" r:id="rId14"/>
    <p:sldId id="305" r:id="rId15"/>
    <p:sldId id="306" r:id="rId16"/>
    <p:sldId id="272" r:id="rId17"/>
    <p:sldId id="308" r:id="rId18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0C2"/>
    <a:srgbClr val="1CCFC9"/>
    <a:srgbClr val="002856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86"/>
  </p:normalViewPr>
  <p:slideViewPr>
    <p:cSldViewPr snapToGrid="0" snapToObjects="1">
      <p:cViewPr varScale="1">
        <p:scale>
          <a:sx n="53" d="100"/>
          <a:sy n="53" d="100"/>
        </p:scale>
        <p:origin x="738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71AF-0DE0-43E2-A4CC-CEBC810A21E2}" type="datetimeFigureOut">
              <a:rPr lang="ko-KR" altLang="en-US" smtClean="0"/>
              <a:t>2022-03-19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C2781-BB52-4166-AFD6-73AB35693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1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58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11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68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79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56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2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2022-03-19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003.08934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0739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006.1073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006.1073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978227" y="5722826"/>
            <a:ext cx="125806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Adversarial Generation of Continuous Images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8" y="6586465"/>
            <a:ext cx="12331372" cy="45719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30524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March 19, 2022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2690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INR-GAN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1945148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Hypernetwork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훈련이 불안정하고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size(parameter)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크다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FMM(Factorized Multiplication Modulation)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Multi-scale INR</a:t>
            </a: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262223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F8A6980-3D63-4A62-B45A-3BA3AEC2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996" y="5189803"/>
            <a:ext cx="9305429" cy="63653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D8ADD1F-C21F-47AF-BECA-ACE2A3D8A750}"/>
              </a:ext>
            </a:extLst>
          </p:cNvPr>
          <p:cNvSpPr/>
          <p:nvPr/>
        </p:nvSpPr>
        <p:spPr>
          <a:xfrm>
            <a:off x="10086975" y="4924425"/>
            <a:ext cx="2790825" cy="7086598"/>
          </a:xfrm>
          <a:prstGeom prst="rect">
            <a:avLst/>
          </a:pr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8DCEE-00C0-47AB-8521-2EE6CD01663B}"/>
              </a:ext>
            </a:extLst>
          </p:cNvPr>
          <p:cNvSpPr/>
          <p:nvPr/>
        </p:nvSpPr>
        <p:spPr>
          <a:xfrm>
            <a:off x="13420725" y="4924425"/>
            <a:ext cx="2790825" cy="708659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C40E8-6387-4ABC-9E0F-9F30D0F0A802}"/>
              </a:ext>
            </a:extLst>
          </p:cNvPr>
          <p:cNvSpPr txBox="1"/>
          <p:nvPr/>
        </p:nvSpPr>
        <p:spPr>
          <a:xfrm>
            <a:off x="10515600" y="4251053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1D4578-F8BF-424B-9D9E-4C578A46C739}"/>
              </a:ext>
            </a:extLst>
          </p:cNvPr>
          <p:cNvSpPr txBox="1"/>
          <p:nvPr/>
        </p:nvSpPr>
        <p:spPr>
          <a:xfrm>
            <a:off x="13908880" y="4308841"/>
            <a:ext cx="181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42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7415721-2EC7-4DFA-A176-5CE8CDB34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43" y="5556571"/>
            <a:ext cx="7421717" cy="630457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9187" y="1463013"/>
            <a:ext cx="1181338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FMM (Factorized Multiplication Modulation)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2430474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MLP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CNN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비해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parameter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수가 많음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Decomposition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Rank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너무 낮으면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training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unstable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Full-rank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2430474"/>
              </a:xfrm>
              <a:prstGeom prst="rect">
                <a:avLst/>
              </a:prstGeom>
              <a:blipFill>
                <a:blip r:embed="rId4"/>
                <a:stretch>
                  <a:fillRect l="-110" t="-2506" b="-60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119281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11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1B299B7-BE20-4128-B5DE-BF9688B71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894" y="4941438"/>
            <a:ext cx="8973384" cy="710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76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415766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Multi-scale INR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3843937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기본적인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resolution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대해 많은 계산이 필요함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1024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batch size = 1024 * 1024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각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block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대해 다른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resolution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coordinate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input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각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block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이 끝난 후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upsampling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이전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resolution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값을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condition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으로 갖음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(~ receptive)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415575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12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1996D5C-CB8E-4FA8-BC91-D07DD47C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316" y="6445553"/>
            <a:ext cx="7865778" cy="56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72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36207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5739841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Resolution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128, 256, 1024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Evaluation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metrics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FID,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MAC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Model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INR + Hypernetwork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+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StyleGAN2(Discriminator) + Fourier Feature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Generator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552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13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2752FF3-0957-4B45-AA29-2BC21DA0A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95" y="7701696"/>
            <a:ext cx="22114872" cy="39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290463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Rank, Extrapolation, Interpolation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247843"/>
            <a:ext cx="12836050" cy="6028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14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FB2E581-54D3-4717-8F8E-D95D0EFA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261" y="2630684"/>
            <a:ext cx="8349699" cy="57167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EC38E-D89F-4664-A1A2-E90959D7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14" y="8347410"/>
            <a:ext cx="12705454" cy="3552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69F0DE-3D93-451B-B012-D1C96DFE3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5453" y="2734934"/>
            <a:ext cx="9681590" cy="916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3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164099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 – SR, Low-resolution Inference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11640992" cy="55475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977F69E-490C-4B3A-B79D-BD6C0AF5A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68" y="2363598"/>
            <a:ext cx="12801840" cy="10056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67A089-8100-4757-9D37-349EECB7F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998" y="3712945"/>
            <a:ext cx="9205037" cy="62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77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Conclusion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5693866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INR Potential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Faster Inference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Parallel computation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Universal Decoder Architecture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Contribution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High-resolution</a:t>
            </a:r>
          </a:p>
          <a:p>
            <a:pPr marL="2285909" lvl="2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Low model size, MACs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Limitation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Spatial information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을 사용하지 않음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High-resolution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너무 민감할 수 있음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– texture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artifact</a:t>
            </a:r>
          </a:p>
          <a:p>
            <a:pPr lvl="1"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32349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4" name="텍스트 상자 3"/>
          <p:cNvSpPr txBox="1"/>
          <p:nvPr/>
        </p:nvSpPr>
        <p:spPr>
          <a:xfrm>
            <a:off x="5690227" y="10112187"/>
            <a:ext cx="12744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“Adversarial Generation of Continuous Image”</a:t>
            </a:r>
          </a:p>
        </p:txBody>
      </p:sp>
    </p:spTree>
    <p:extLst>
      <p:ext uri="{BB962C8B-B14F-4D97-AF65-F5344CB8AC3E}">
        <p14:creationId xmlns:p14="http://schemas.microsoft.com/office/powerpoint/2010/main" val="252169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Appendix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1384995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CIPS_Image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Generators with Conditionally-Independent Pixel Synthesis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Generative Models as Distributions of Functions</a:t>
            </a: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287723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17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A958E3-D5EC-40B0-B659-E3FAD0E7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997" y="6510457"/>
            <a:ext cx="9199406" cy="43862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100EB9-4FB8-4AE6-AA69-C4A536D8B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893" y="7845112"/>
            <a:ext cx="7026096" cy="17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4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721173" y="989917"/>
            <a:ext cx="5932651" cy="1446550"/>
          </a:xfrm>
          <a:prstGeom prst="rect">
            <a:avLst/>
          </a:prstGeom>
          <a:effectLst>
            <a:reflection blurRad="6350" stA="45000" endPos="38500" dist="50800" dir="5400000" sy="-100000" algn="bl" rotWithShape="0"/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002856"/>
                </a:solidFill>
                <a:effectLst>
                  <a:reflection blurRad="6350" stA="45000" endPos="50000" dist="12700" dir="5400000" sy="-100000" algn="bl" rotWithShape="0"/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CONTENTS</a:t>
            </a:r>
            <a:endParaRPr lang="en-US" altLang="ko-KR" sz="4400" b="1" dirty="0">
              <a:solidFill>
                <a:srgbClr val="002856"/>
              </a:solidFill>
              <a:effectLst>
                <a:reflection blurRad="6350" stA="45000" endPos="50000" dist="12700" dir="5400000" sy="-100000" algn="bl" rotWithShape="0"/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079275" y="2905434"/>
            <a:ext cx="50706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1. </a:t>
            </a:r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Introduction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079279" y="4042995"/>
            <a:ext cx="4852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2. Background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74708" y="4918322"/>
            <a:ext cx="1330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INR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281" y="6511036"/>
            <a:ext cx="35686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3. Method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20253067" y="3070211"/>
            <a:ext cx="806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253058" y="4191971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04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253066" y="6618758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10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079275" y="8939590"/>
            <a:ext cx="49471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4. Experiments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165833" y="8047112"/>
            <a:ext cx="40495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Multi-scale INR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079280" y="10409530"/>
            <a:ext cx="45384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5. Conclusion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0253058" y="9057124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0253066" y="1051409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16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26" name="직사각형 25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7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A3F082-004B-43DF-A5C5-6113A7B0A320}"/>
              </a:ext>
            </a:extLst>
          </p:cNvPr>
          <p:cNvSpPr/>
          <p:nvPr/>
        </p:nvSpPr>
        <p:spPr>
          <a:xfrm>
            <a:off x="4165833" y="7362333"/>
            <a:ext cx="1766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FMM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077077-D081-46F9-81A0-3A41C6743EF8}"/>
              </a:ext>
            </a:extLst>
          </p:cNvPr>
          <p:cNvSpPr/>
          <p:nvPr/>
        </p:nvSpPr>
        <p:spPr>
          <a:xfrm>
            <a:off x="4170270" y="5569443"/>
            <a:ext cx="4163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Fourier Feature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03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Introduction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9129" y="2791135"/>
            <a:ext cx="22114872" cy="3108543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Continuous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image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를 생성하기 위해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INR(Implicit Neural Representations)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다양한 이미지 생성을 위해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Hypernetwork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사용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Fourier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feature, Factorized Multiplicate Modulation, Multi-scale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INR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38056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3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DC413D8E-1280-494F-95E9-798896D7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996" y="5742253"/>
            <a:ext cx="9305429" cy="636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44300"/>
            <a:ext cx="485298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- INR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48606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56B596-4EC7-44EE-AE7B-D871329FBC6C}"/>
                  </a:ext>
                </a:extLst>
              </p:cNvPr>
              <p:cNvSpPr/>
              <p:nvPr/>
            </p:nvSpPr>
            <p:spPr>
              <a:xfrm>
                <a:off x="999129" y="2791135"/>
                <a:ext cx="22114872" cy="493609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Image</a:t>
                </a: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high-dimension space</a:t>
                </a: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가 아니라 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low-dimension(coordinate)</a:t>
                </a: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에서부터 생성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(mapping)</a:t>
                </a: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하는 방식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Image</a:t>
                </a:r>
              </a:p>
              <a:p>
                <a:pPr marL="2285909" lvl="2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(x, y)∈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(r, g, b)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Video</a:t>
                </a:r>
              </a:p>
              <a:p>
                <a:pPr marL="2285909" lvl="2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(x, y, t)∈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(r, g, b)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Shape</a:t>
                </a:r>
              </a:p>
              <a:p>
                <a:pPr marL="2285909" lvl="2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(x, y, z, </a:t>
                </a:r>
                <a:r>
                  <a:rPr lang="el-GR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θ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el-GR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Φ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)∈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(r, g, b, </a:t>
                </a:r>
                <a:r>
                  <a:rPr lang="el-GR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σ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)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Gothic Regular" charset="-127"/>
                  </a:rPr>
                  <a:t>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ko-KR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56B596-4EC7-44EE-AE7B-D871329FB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29" y="2791135"/>
                <a:ext cx="22114872" cy="4936095"/>
              </a:xfrm>
              <a:prstGeom prst="rect">
                <a:avLst/>
              </a:prstGeom>
              <a:blipFill>
                <a:blip r:embed="rId2"/>
                <a:stretch>
                  <a:fillRect l="-110" t="-1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B42BD284-4749-44B9-A6B8-0FC3817C7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983" y="7094959"/>
            <a:ext cx="11084366" cy="409408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9983F13-AB0C-466A-B98C-8397712A45AE}"/>
              </a:ext>
            </a:extLst>
          </p:cNvPr>
          <p:cNvCxnSpPr>
            <a:cxnSpLocks/>
          </p:cNvCxnSpPr>
          <p:nvPr/>
        </p:nvCxnSpPr>
        <p:spPr>
          <a:xfrm>
            <a:off x="1345622" y="10963349"/>
            <a:ext cx="39587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6472631-CA24-4B3C-BE7B-60CE35823432}"/>
              </a:ext>
            </a:extLst>
          </p:cNvPr>
          <p:cNvCxnSpPr>
            <a:cxnSpLocks/>
          </p:cNvCxnSpPr>
          <p:nvPr/>
        </p:nvCxnSpPr>
        <p:spPr>
          <a:xfrm flipV="1">
            <a:off x="1555327" y="7462246"/>
            <a:ext cx="0" cy="37487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F7E81EDF-E611-481B-81CD-2D41027B2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350" y="7410574"/>
            <a:ext cx="3470274" cy="35003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7F8026-7652-4D0B-B7F2-2E06DD60BF10}"/>
              </a:ext>
            </a:extLst>
          </p:cNvPr>
          <p:cNvSpPr txBox="1"/>
          <p:nvPr/>
        </p:nvSpPr>
        <p:spPr>
          <a:xfrm>
            <a:off x="2348606" y="8674767"/>
            <a:ext cx="968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(x, y)</a:t>
            </a:r>
            <a:endParaRPr lang="ko-KR" altLang="en-US" sz="28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05CAF85-D607-4253-9A8A-8FAF094D5D0F}"/>
              </a:ext>
            </a:extLst>
          </p:cNvPr>
          <p:cNvSpPr/>
          <p:nvPr/>
        </p:nvSpPr>
        <p:spPr>
          <a:xfrm>
            <a:off x="2674927" y="9230619"/>
            <a:ext cx="157970" cy="157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50488FE-A719-452F-AFC3-16FF48A4E530}"/>
              </a:ext>
            </a:extLst>
          </p:cNvPr>
          <p:cNvSpPr/>
          <p:nvPr/>
        </p:nvSpPr>
        <p:spPr>
          <a:xfrm>
            <a:off x="5775119" y="7666968"/>
            <a:ext cx="968581" cy="35878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NN</a:t>
            </a:r>
          </a:p>
          <a:p>
            <a:pPr algn="ctr"/>
            <a:r>
              <a:rPr lang="en-US" altLang="ko-KR" dirty="0"/>
              <a:t>(f)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A159944-5C25-4507-8D10-A20F7F8A2C1D}"/>
              </a:ext>
            </a:extLst>
          </p:cNvPr>
          <p:cNvCxnSpPr>
            <a:cxnSpLocks/>
          </p:cNvCxnSpPr>
          <p:nvPr/>
        </p:nvCxnSpPr>
        <p:spPr>
          <a:xfrm>
            <a:off x="3195389" y="9328338"/>
            <a:ext cx="2160382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6C12BAC-C61F-472B-BB40-28F2DF802D02}"/>
              </a:ext>
            </a:extLst>
          </p:cNvPr>
          <p:cNvCxnSpPr>
            <a:cxnSpLocks/>
          </p:cNvCxnSpPr>
          <p:nvPr/>
        </p:nvCxnSpPr>
        <p:spPr>
          <a:xfrm>
            <a:off x="7003143" y="9345762"/>
            <a:ext cx="2046514" cy="1659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66595E-B644-48C8-96F1-B8C1F1980005}"/>
              </a:ext>
            </a:extLst>
          </p:cNvPr>
          <p:cNvSpPr txBox="1"/>
          <p:nvPr/>
        </p:nvSpPr>
        <p:spPr>
          <a:xfrm>
            <a:off x="8794734" y="8637513"/>
            <a:ext cx="127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(r, g, b)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4978CF-1A32-4134-A052-8E92BCA5148B}"/>
              </a:ext>
            </a:extLst>
          </p:cNvPr>
          <p:cNvSpPr/>
          <p:nvPr/>
        </p:nvSpPr>
        <p:spPr>
          <a:xfrm>
            <a:off x="9235493" y="9263251"/>
            <a:ext cx="157970" cy="1579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928D2-1B6C-49CD-8C91-DBE3F8FA729A}"/>
              </a:ext>
            </a:extLst>
          </p:cNvPr>
          <p:cNvSpPr txBox="1"/>
          <p:nvPr/>
        </p:nvSpPr>
        <p:spPr>
          <a:xfrm>
            <a:off x="13553039" y="12948655"/>
            <a:ext cx="10157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5"/>
              </a:rPr>
              <a:t>[2003.08934] </a:t>
            </a:r>
            <a:r>
              <a:rPr lang="en-US" altLang="ko-KR" sz="2000" dirty="0" err="1">
                <a:hlinkClick r:id="rId5"/>
              </a:rPr>
              <a:t>NeRF</a:t>
            </a:r>
            <a:r>
              <a:rPr lang="en-US" altLang="ko-KR" sz="2000" dirty="0">
                <a:hlinkClick r:id="rId5"/>
              </a:rPr>
              <a:t>: Representing Scenes as Neural Radiance Fields for View Synthesis (arxiv.org)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110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933AC35C-D029-4854-8784-0525B11514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787" y="6372012"/>
            <a:ext cx="12313230" cy="692619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9187" y="1444300"/>
            <a:ext cx="485298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- INR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48606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6B596-4EC7-44EE-AE7B-D871329FBC6C}"/>
              </a:ext>
            </a:extLst>
          </p:cNvPr>
          <p:cNvSpPr/>
          <p:nvPr/>
        </p:nvSpPr>
        <p:spPr>
          <a:xfrm>
            <a:off x="999130" y="2791135"/>
            <a:ext cx="8583020" cy="3970318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Infinite resolution, Super resolution, Zoom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Coordinate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하나당 하나의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pixel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에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mapping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되기 때문에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Image size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에 해당하는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batch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로 계산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Receptive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field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가 없기 때문에 하나의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image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에 대해서만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overfitting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여러 이미지를 생성하기 위해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hypernetwork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사용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D576B-189D-495D-A11F-438E610F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5340" y="2371414"/>
            <a:ext cx="7697009" cy="9339038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EC80E17-C574-489E-976E-AB8E1943BB56}"/>
              </a:ext>
            </a:extLst>
          </p:cNvPr>
          <p:cNvCxnSpPr>
            <a:cxnSpLocks/>
          </p:cNvCxnSpPr>
          <p:nvPr/>
        </p:nvCxnSpPr>
        <p:spPr>
          <a:xfrm>
            <a:off x="12106893" y="6491681"/>
            <a:ext cx="39587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40CFB9F-29DC-4F65-BD81-E724A19EA140}"/>
              </a:ext>
            </a:extLst>
          </p:cNvPr>
          <p:cNvCxnSpPr>
            <a:cxnSpLocks/>
          </p:cNvCxnSpPr>
          <p:nvPr/>
        </p:nvCxnSpPr>
        <p:spPr>
          <a:xfrm flipV="1">
            <a:off x="12316598" y="2990578"/>
            <a:ext cx="0" cy="37487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28E7B2-7304-4F91-B115-46DB8108EFF1}"/>
              </a:ext>
            </a:extLst>
          </p:cNvPr>
          <p:cNvSpPr txBox="1"/>
          <p:nvPr/>
        </p:nvSpPr>
        <p:spPr>
          <a:xfrm>
            <a:off x="15334743" y="6491998"/>
            <a:ext cx="1053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Coord</a:t>
            </a:r>
            <a:endParaRPr lang="ko-KR" alt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B2E380-4092-4CC3-BF4D-B0009BAB9F27}"/>
              </a:ext>
            </a:extLst>
          </p:cNvPr>
          <p:cNvSpPr txBox="1"/>
          <p:nvPr/>
        </p:nvSpPr>
        <p:spPr>
          <a:xfrm>
            <a:off x="11367517" y="3006726"/>
            <a:ext cx="94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pixel</a:t>
            </a:r>
            <a:endParaRPr lang="ko-KR" altLang="en-US" sz="2800" dirty="0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E87C0495-9F59-4FAD-A8B7-CD2C0EC4A61F}"/>
              </a:ext>
            </a:extLst>
          </p:cNvPr>
          <p:cNvCxnSpPr>
            <a:cxnSpLocks/>
          </p:cNvCxnSpPr>
          <p:nvPr/>
        </p:nvCxnSpPr>
        <p:spPr>
          <a:xfrm flipV="1">
            <a:off x="12444598" y="3460185"/>
            <a:ext cx="3283331" cy="2888947"/>
          </a:xfrm>
          <a:prstGeom prst="curvedConnector3">
            <a:avLst>
              <a:gd name="adj1" fmla="val 1663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6191BE1-F7E7-4FD2-850A-08D9EA5FC060}"/>
              </a:ext>
            </a:extLst>
          </p:cNvPr>
          <p:cNvSpPr txBox="1"/>
          <p:nvPr/>
        </p:nvSpPr>
        <p:spPr>
          <a:xfrm>
            <a:off x="18172143" y="12916200"/>
            <a:ext cx="5338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https://www.youtube.com/watch?v=iKyIJ_EtSkw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7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44300"/>
            <a:ext cx="79581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– Fourier Feature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80229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6B596-4EC7-44EE-AE7B-D871329FBC6C}"/>
              </a:ext>
            </a:extLst>
          </p:cNvPr>
          <p:cNvSpPr/>
          <p:nvPr/>
        </p:nvSpPr>
        <p:spPr>
          <a:xfrm>
            <a:off x="999129" y="2791135"/>
            <a:ext cx="22120631" cy="3108543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Coordinate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를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Fourier feature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로 넣는 방식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Spatial space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coordinate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의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경우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high frequency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에 대해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fitting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을 잘 못함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09738F-98BD-4E61-A125-0737C3F9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71" y="5755802"/>
            <a:ext cx="14421670" cy="59293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668A6F-20F0-4F8F-9535-DDA3222C7DF9}"/>
              </a:ext>
            </a:extLst>
          </p:cNvPr>
          <p:cNvSpPr txBox="1"/>
          <p:nvPr/>
        </p:nvSpPr>
        <p:spPr>
          <a:xfrm>
            <a:off x="11233898" y="12927425"/>
            <a:ext cx="12190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3"/>
              </a:rPr>
              <a:t>[2006.10739] Fourier Features Let Networks Learn High Frequency Functions in Low Dimensional Domains (arxiv.org)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210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44300"/>
            <a:ext cx="79581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– Fourier Feature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80229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6B596-4EC7-44EE-AE7B-D871329FBC6C}"/>
              </a:ext>
            </a:extLst>
          </p:cNvPr>
          <p:cNvSpPr/>
          <p:nvPr/>
        </p:nvSpPr>
        <p:spPr>
          <a:xfrm>
            <a:off x="999129" y="2791135"/>
            <a:ext cx="22120631" cy="2677656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MLP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에서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hidden dimension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이 크면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kernel regression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Gothic Regular" charset="-127"/>
              </a:rPr>
              <a:t>으로 간주 가능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EEE55-5E98-4B29-8841-BA25E0EA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6858000"/>
            <a:ext cx="11310938" cy="43086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5033DA-679A-4063-8614-3C0C7AC47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865" y="5345667"/>
            <a:ext cx="9302086" cy="63900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FB17E-E756-45EB-A162-5FD434731D83}"/>
              </a:ext>
            </a:extLst>
          </p:cNvPr>
          <p:cNvSpPr txBox="1"/>
          <p:nvPr/>
        </p:nvSpPr>
        <p:spPr>
          <a:xfrm>
            <a:off x="11233898" y="12927425"/>
            <a:ext cx="12190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[2006.10739] Fourier Features Let Networks Learn High Frequency Functions in Low Dimensional Domains (arxiv.org)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244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199167-E6CD-4ADC-B473-92DA079B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4935630"/>
            <a:ext cx="11547956" cy="661313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9187" y="1444300"/>
            <a:ext cx="79581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– Fourier Feature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80229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8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56B596-4EC7-44EE-AE7B-D871329FBC6C}"/>
                  </a:ext>
                </a:extLst>
              </p:cNvPr>
              <p:cNvSpPr/>
              <p:nvPr/>
            </p:nvSpPr>
            <p:spPr>
              <a:xfrm>
                <a:off x="5199221" y="3346078"/>
                <a:ext cx="12897845" cy="206210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4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𝛾</m:t>
                    </m:r>
                    <m:d>
                      <m:dPr>
                        <m:ctrlPr>
                          <a:rPr lang="en-US" altLang="ko-KR" sz="4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4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𝑥</m:t>
                        </m:r>
                      </m:e>
                    </m:d>
                    <m:r>
                      <a:rPr lang="en-US" altLang="ko-KR" sz="4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d>
                      <m:dPr>
                        <m:ctrlPr>
                          <a:rPr lang="en-US" altLang="ko-KR" sz="4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4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4400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4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NanumGothic Regular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4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NanumGothic Regular" charset="-127"/>
                                  </a:rPr>
                                  <m:t>𝐵𝑥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4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, </m:t>
                        </m:r>
                        <m:func>
                          <m:funcPr>
                            <m:ctrlPr>
                              <a:rPr lang="en-US" altLang="ko-KR" sz="4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4400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4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NanumGothic Regular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4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NanumGothic Regular" charset="-127"/>
                                  </a:rPr>
                                  <m:t>𝐵𝑥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sz="4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 </m:t>
                    </m:r>
                    <m:r>
                      <a:rPr lang="en-US" altLang="ko-KR" sz="4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𝑥</m:t>
                    </m:r>
                    <m:r>
                      <a:rPr lang="en-US" altLang="ko-KR" sz="4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r>
                      <a:rPr lang="en-US" altLang="ko-KR" sz="4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𝑖𝑛𝑝𝑢𝑡</m:t>
                    </m:r>
                    <m:r>
                      <a:rPr lang="en-US" altLang="ko-KR" sz="4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 </m:t>
                    </m:r>
                    <m:r>
                      <a:rPr lang="en-US" altLang="ko-KR" sz="4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𝑐𝑜𝑜𝑟𝑑𝑖𝑛𝑎𝑡𝑒</m:t>
                    </m:r>
                  </m:oMath>
                </a14:m>
                <a:endPara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ko-KR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56B596-4EC7-44EE-AE7B-D871329FB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221" y="3346078"/>
                <a:ext cx="12897845" cy="2062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96D942D-E4F2-4492-810E-4B20A46C1023}"/>
              </a:ext>
            </a:extLst>
          </p:cNvPr>
          <p:cNvSpPr txBox="1"/>
          <p:nvPr/>
        </p:nvSpPr>
        <p:spPr>
          <a:xfrm>
            <a:off x="18172143" y="13116255"/>
            <a:ext cx="5338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https://www.youtube.com/watch?v=iKyIJ_EtSkw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A5ACD-EDFE-46CE-8DA0-53637EF82DAA}"/>
              </a:ext>
            </a:extLst>
          </p:cNvPr>
          <p:cNvSpPr txBox="1"/>
          <p:nvPr/>
        </p:nvSpPr>
        <p:spPr>
          <a:xfrm>
            <a:off x="11233898" y="12727370"/>
            <a:ext cx="12190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4"/>
              </a:rPr>
              <a:t>[2006.10739] Fourier Features Let Networks Learn High Frequency Functions in Low Dimensional Domains (arxiv.org)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6046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23D3D24-320E-4370-9DD1-E09736CD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930" y="7224765"/>
            <a:ext cx="12542671" cy="509739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9187" y="1444300"/>
            <a:ext cx="79581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 – Fourier Feature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298980"/>
            <a:ext cx="802290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9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F0A6CAF-D65F-435F-9F80-413D76376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58" y="2591633"/>
            <a:ext cx="12106691" cy="50763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DCD303-3387-4211-814A-C068CA57DE49}"/>
              </a:ext>
            </a:extLst>
          </p:cNvPr>
          <p:cNvSpPr txBox="1"/>
          <p:nvPr/>
        </p:nvSpPr>
        <p:spPr>
          <a:xfrm>
            <a:off x="18172143" y="12916200"/>
            <a:ext cx="5338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https://www.youtube.com/watch?v=iKyIJ_EtSkw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8623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6198</TotalTime>
  <Words>608</Words>
  <Application>Microsoft Office PowerPoint</Application>
  <PresentationFormat>사용자 지정</PresentationFormat>
  <Paragraphs>143</Paragraphs>
  <Slides>17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나눔고딕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(대학원생) 최낙관 (전기전자공학과)</cp:lastModifiedBy>
  <cp:revision>233</cp:revision>
  <dcterms:created xsi:type="dcterms:W3CDTF">2017-02-16T07:20:56Z</dcterms:created>
  <dcterms:modified xsi:type="dcterms:W3CDTF">2022-03-19T11:35:58Z</dcterms:modified>
</cp:coreProperties>
</file>